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 Demi Cond" panose="020B0706030402020204" pitchFamily="34" charset="0"/>
      <p:regular r:id="rId18"/>
    </p:embeddedFont>
    <p:embeddedFont>
      <p:font typeface="Clear Sans Regular Bold" panose="020B0604020202020204" charset="0"/>
      <p:regular r:id="rId19"/>
    </p:embeddedFont>
    <p:embeddedFont>
      <p:font typeface="Franklin Gothic Heavy" panose="020B0903020102020204" pitchFamily="34" charset="0"/>
      <p:regular r:id="rId20"/>
      <p:italic r:id="rId21"/>
    </p:embeddedFont>
    <p:embeddedFont>
      <p:font typeface="Franklin Gothic Medium Cond" panose="020B0606030402020204" pitchFamily="34" charset="0"/>
      <p:regular r:id="rId22"/>
    </p:embeddedFont>
    <p:embeddedFont>
      <p:font typeface="Franklin Gothic Medium" panose="020B060302010202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1994B1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60" autoAdjust="0"/>
    <p:restoredTop sz="73146" autoAdjust="0"/>
  </p:normalViewPr>
  <p:slideViewPr>
    <p:cSldViewPr>
      <p:cViewPr varScale="1">
        <p:scale>
          <a:sx n="54" d="100"/>
          <a:sy n="54" d="100"/>
        </p:scale>
        <p:origin x="72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4"/>
    </p:cViewPr>
  </p:sorterViewPr>
  <p:notesViewPr>
    <p:cSldViewPr>
      <p:cViewPr varScale="1">
        <p:scale>
          <a:sx n="66" d="100"/>
          <a:sy n="66" d="100"/>
        </p:scale>
        <p:origin x="313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\Task%203_Final%20Content%20Data%20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\Task%203_Final%20Content%20Data%20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Popular Categories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008B"/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F5-4112-986B-5B7014BDA2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13197040"/>
        <c:axId val="1313199536"/>
      </c:barChart>
      <c:catAx>
        <c:axId val="131319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199536"/>
        <c:crosses val="autoZero"/>
        <c:auto val="1"/>
        <c:lblAlgn val="ctr"/>
        <c:lblOffset val="100"/>
        <c:noMultiLvlLbl val="0"/>
      </c:catAx>
      <c:valAx>
        <c:axId val="131319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1970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680721046617081"/>
          <c:y val="0.18928431470475174"/>
          <c:w val="0.55395232853957777"/>
          <c:h val="0.6180342174451845"/>
        </c:manualLayout>
      </c:layout>
      <c:pieChart>
        <c:varyColors val="1"/>
        <c:ser>
          <c:idx val="0"/>
          <c:order val="0"/>
          <c:tx>
            <c:strRef>
              <c:f>Sheet1!$E$1</c:f>
              <c:strCache>
                <c:ptCount val="1"/>
                <c:pt idx="0">
                  <c:v>Sentiment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39-4197-A76D-85B1930A2DB4}"/>
              </c:ext>
            </c:extLst>
          </c:dPt>
          <c:dPt>
            <c:idx val="1"/>
            <c:bubble3D val="0"/>
            <c:spPr>
              <a:solidFill>
                <a:srgbClr val="00008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39-4197-A76D-85B1930A2DB4}"/>
              </c:ext>
            </c:extLst>
          </c:dPt>
          <c:dPt>
            <c:idx val="2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E39-4197-A76D-85B1930A2DB4}"/>
              </c:ext>
            </c:extLst>
          </c:dPt>
          <c:dLbls>
            <c:dLbl>
              <c:idx val="0"/>
              <c:layout>
                <c:manualLayout>
                  <c:x val="-1.5360983102918587E-2"/>
                  <c:y val="0.2244283410589100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87AD4D-0344-4B78-AC49-D5CA4F8EA2B2}" type="CATEGORYNAME">
                      <a:rPr lang="en-US" sz="2000"/>
                      <a:pPr>
                        <a:defRPr/>
                      </a:pPr>
                      <a:t>[CATEGORY NAME]</a:t>
                    </a:fld>
                    <a:r>
                      <a:rPr lang="en-US" sz="2000" baseline="0"/>
                      <a:t>, </a:t>
                    </a:r>
                    <a:fld id="{238B837C-998D-46C5-8745-EE92342F21A9}" type="VALUE">
                      <a:rPr lang="en-US" sz="2000" baseline="0"/>
                      <a:pPr>
                        <a:defRPr/>
                      </a:pPr>
                      <a:t>[VALUE]</a:t>
                    </a:fld>
                    <a:r>
                      <a:rPr lang="en-US" sz="2000" baseline="0"/>
                      <a:t>, </a:t>
                    </a:r>
                    <a:fld id="{2D09932B-0868-4478-9602-E6B6A587D879}" type="PERCENTAGE">
                      <a:rPr lang="en-US" sz="2000" baseline="0"/>
                      <a:pPr>
                        <a:defRPr/>
                      </a:pPr>
                      <a:t>[PERCENTAGE]</a:t>
                    </a:fld>
                    <a:endParaRPr lang="en-US" sz="2000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796602037648522"/>
                      <c:h val="0.153494052318010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39-4197-A76D-85B1930A2DB4}"/>
                </c:ext>
              </c:extLst>
            </c:dLbl>
            <c:dLbl>
              <c:idx val="1"/>
              <c:layout>
                <c:manualLayout>
                  <c:x val="-2.8161701561498324E-2"/>
                  <c:y val="0.273360817044398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0179ABF-7F01-4B02-BD84-AC9DF1B165C4}" type="CATEGORYNAME">
                      <a:rPr lang="en-US" sz="2000">
                        <a:solidFill>
                          <a:srgbClr val="00008B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2000" baseline="0">
                        <a:solidFill>
                          <a:srgbClr val="00008B"/>
                        </a:solidFill>
                      </a:rPr>
                      <a:t>, </a:t>
                    </a:r>
                    <a:fld id="{E6106E51-3111-47F7-9F06-431E50772E15}" type="VALUE">
                      <a:rPr lang="en-US" sz="2000" baseline="0">
                        <a:solidFill>
                          <a:srgbClr val="00008B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r>
                      <a:rPr lang="en-US" sz="2000" baseline="0">
                        <a:solidFill>
                          <a:srgbClr val="00008B"/>
                        </a:solidFill>
                      </a:rPr>
                      <a:t>, </a:t>
                    </a:r>
                    <a:fld id="{5D9DA3B7-7156-4205-907F-900CD2D9D14B}" type="PERCENTAGE">
                      <a:rPr lang="en-US" sz="2000" baseline="0">
                        <a:solidFill>
                          <a:srgbClr val="00008B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2000" baseline="0">
                      <a:solidFill>
                        <a:srgbClr val="00008B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3503433038615"/>
                      <c:h val="0.158983147672093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39-4197-A76D-85B1930A2DB4}"/>
                </c:ext>
              </c:extLst>
            </c:dLbl>
            <c:dLbl>
              <c:idx val="2"/>
              <c:layout>
                <c:manualLayout>
                  <c:x val="-2.1761392729134688E-2"/>
                  <c:y val="1.85661239645815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534EA1-67B4-4972-A2FF-5EC82BD5DA12}" type="CATEGORYNAME">
                      <a:rPr lang="en-US" sz="2000">
                        <a:solidFill>
                          <a:srgbClr val="0000FF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2800" baseline="0">
                        <a:solidFill>
                          <a:srgbClr val="0000FF"/>
                        </a:solidFill>
                      </a:rPr>
                      <a:t>,</a:t>
                    </a:r>
                    <a:r>
                      <a:rPr lang="en-US" baseline="0">
                        <a:solidFill>
                          <a:srgbClr val="0000FF"/>
                        </a:solidFill>
                      </a:rPr>
                      <a:t> </a:t>
                    </a:r>
                    <a:fld id="{535A553E-5752-4437-8FAC-ED64BC8D9EE5}" type="VALUE">
                      <a:rPr lang="en-US" sz="2000" baseline="0">
                        <a:solidFill>
                          <a:srgbClr val="0000FF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r>
                      <a:rPr lang="en-US" baseline="0"/>
                      <a:t>, </a:t>
                    </a:r>
                    <a:fld id="{74D0D91C-0350-4DE7-B0BE-782DB612AEF1}" type="PERCENTAGE">
                      <a:rPr lang="en-US" sz="2000" baseline="0">
                        <a:solidFill>
                          <a:srgbClr val="0000FF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4466901314755"/>
                      <c:h val="0.185229641924579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E39-4197-A76D-85B1930A2D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Sheet1!$D$2:$D$4</c:f>
              <c:strCache>
                <c:ptCount val="3"/>
                <c:pt idx="0">
                  <c:v>negative</c:v>
                </c:pt>
                <c:pt idx="1">
                  <c:v>positive</c:v>
                </c:pt>
                <c:pt idx="2">
                  <c:v>neutral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13807</c:v>
                </c:pt>
                <c:pt idx="1">
                  <c:v>7695</c:v>
                </c:pt>
                <c:pt idx="2">
                  <c:v>3071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39-4197-A76D-85B1930A2D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'Most active month'!$B$1</c:f>
              <c:strCache>
                <c:ptCount val="1"/>
                <c:pt idx="0">
                  <c:v>Count Post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fld id="{C8A5222C-5FC1-4430-9B4C-6421B8C485CE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7B1-45D7-BD0F-C53DF8E89E0A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56B06BF-DD02-4EF9-9141-09662DC80BDE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B1-45D7-BD0F-C53DF8E89E0A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663C0DA8-8936-4916-A326-6DD9E74EE58E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7B1-45D7-BD0F-C53DF8E89E0A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2FA1202A-0A93-4ED1-8670-AB2B13B17BBE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B1-45D7-BD0F-C53DF8E89E0A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03978770-BA38-453A-80DF-382A510F6968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7B1-45D7-BD0F-C53DF8E89E0A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A2706F89-EE68-4BD1-8906-1A85EBA84712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B1-45D7-BD0F-C53DF8E89E0A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fld id="{760387E2-0D5B-4B74-9341-3EB1AA41595A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7B1-45D7-BD0F-C53DF8E89E0A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952421D0-8329-43D6-9C7F-9CABAB162143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7B1-45D7-BD0F-C53DF8E89E0A}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fld id="{21F14904-7C10-4D65-AEFC-AD973ECE55D8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A7B1-45D7-BD0F-C53DF8E89E0A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fld id="{F7E4BD88-4B45-4158-8DE0-0921473E4339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7B1-45D7-BD0F-C53DF8E89E0A}"/>
                </c:ext>
              </c:extLst>
            </c:dLbl>
            <c:dLbl>
              <c:idx val="10"/>
              <c:layout/>
              <c:tx>
                <c:rich>
                  <a:bodyPr/>
                  <a:lstStyle/>
                  <a:p>
                    <a:fld id="{3F15DA3B-2993-4DF3-BFB4-4D828A7BDB68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A7B1-45D7-BD0F-C53DF8E89E0A}"/>
                </c:ext>
              </c:extLst>
            </c:dLbl>
            <c:dLbl>
              <c:idx val="11"/>
              <c:layout/>
              <c:tx>
                <c:rich>
                  <a:bodyPr/>
                  <a:lstStyle/>
                  <a:p>
                    <a:fld id="{47DA46B9-2A8C-49AF-82DB-DCF9C3B52FD5}" type="YVALUE">
                      <a:rPr lang="en-US" sz="1800"/>
                      <a:pPr/>
                      <a:t>[Y VALUE]</a:t>
                    </a:fld>
                    <a:endParaRPr lang="en-IN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A7B1-45D7-BD0F-C53DF8E89E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'Most active month'!$A$2:$A$13</c:f>
              <c:numCache>
                <c:formatCode>General</c:formatCode>
                <c:ptCount val="12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</c:numCache>
            </c:numRef>
          </c:xVal>
          <c:yVal>
            <c:numRef>
              <c:f>'Most active month'!$B$2:$B$13</c:f>
              <c:numCache>
                <c:formatCode>General</c:formatCode>
                <c:ptCount val="12"/>
                <c:pt idx="0">
                  <c:v>2092</c:v>
                </c:pt>
                <c:pt idx="1">
                  <c:v>2034</c:v>
                </c:pt>
                <c:pt idx="2">
                  <c:v>2056</c:v>
                </c:pt>
                <c:pt idx="3">
                  <c:v>2022</c:v>
                </c:pt>
                <c:pt idx="4">
                  <c:v>2114</c:v>
                </c:pt>
                <c:pt idx="5">
                  <c:v>2070</c:v>
                </c:pt>
                <c:pt idx="6">
                  <c:v>2021</c:v>
                </c:pt>
                <c:pt idx="7">
                  <c:v>2138</c:v>
                </c:pt>
                <c:pt idx="8">
                  <c:v>1974</c:v>
                </c:pt>
                <c:pt idx="9">
                  <c:v>2012</c:v>
                </c:pt>
                <c:pt idx="10">
                  <c:v>1914</c:v>
                </c:pt>
                <c:pt idx="11">
                  <c:v>2126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A7B1-45D7-BD0F-C53DF8E89E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129490896"/>
        <c:axId val="1129485072"/>
      </c:scatterChart>
      <c:valAx>
        <c:axId val="1129490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485072"/>
        <c:crosses val="autoZero"/>
        <c:crossBetween val="midCat"/>
      </c:valAx>
      <c:valAx>
        <c:axId val="112948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490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Relationship Id="rId9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Franklin Gothic Heavy" panose="020B0903020102020204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Franklin Gothic Heavy" panose="020B0903020102020204" pitchFamily="34" charset="0"/>
              </a:rPr>
              <a:t>BUS</a:t>
            </a:r>
            <a:endParaRPr lang="en-US" sz="10533" spc="-105" dirty="0">
              <a:solidFill>
                <a:srgbClr val="FFFFFF"/>
              </a:solidFill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308331" y="837474"/>
            <a:ext cx="5950969" cy="10041210"/>
            <a:chOff x="-364669" y="-1038233"/>
            <a:chExt cx="7934625" cy="1338828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364669" y="-1038233"/>
              <a:ext cx="7569956" cy="1338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There are a total 16 unique types of categories. Out of which Animal category is the most popular one.</a:t>
              </a: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May month has the highest number of posts and stands at 2138 posts, while February month has the lowest number of posts(1914 posts).</a:t>
              </a: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3 types of commands-Positive, Negative, Neutral. But there is 56% of negative commands.</a:t>
              </a: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Conclusion:</a:t>
              </a:r>
            </a:p>
            <a:p>
              <a:pPr>
                <a:lnSpc>
                  <a:spcPts val="2940"/>
                </a:lnSpc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Social Buzz should focus more on the top 5 categories that’s Animal, Technology, Science, Healthy eating and food can create campaign to specifically target those audiences.</a:t>
              </a: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r>
                <a:rPr lang="en-US" sz="2400" spc="-21" dirty="0" smtClean="0">
                  <a:solidFill>
                    <a:srgbClr val="A100FF"/>
                  </a:solidFill>
                  <a:latin typeface="Franklin Gothic Medium" panose="020B0603020102020204" pitchFamily="34" charset="0"/>
                </a:rPr>
                <a:t>Social Buzz can need to maximize in the month of January, May and August as they number of posts in these months are the highest</a:t>
              </a: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 smtClean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Wingdings" panose="05000000000000000000" pitchFamily="2" charset="2"/>
                <a:buChar char="Ø"/>
              </a:pPr>
              <a:endParaRPr lang="en-US" sz="2400" spc="-21" dirty="0">
                <a:solidFill>
                  <a:srgbClr val="A100FF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979900"/>
            <a:chOff x="0" y="0"/>
            <a:chExt cx="11564591" cy="663986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434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Project recap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Problem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The Analytics team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Process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Insights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2" y="1929479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Heavy" panose="020B0903020102020204" pitchFamily="34" charset="0"/>
              </a:rPr>
              <a:t>Project </a:t>
            </a:r>
            <a:endParaRPr lang="en-US" sz="8000" spc="-80" dirty="0" smtClean="0">
              <a:solidFill>
                <a:srgbClr val="FFFFFF"/>
              </a:solidFill>
              <a:latin typeface="Franklin Gothic Heavy" panose="020B0903020102020204" pitchFamily="34" charset="0"/>
            </a:endParaRPr>
          </a:p>
          <a:p>
            <a:pPr algn="ctr"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Franklin Gothic Heavy" panose="020B0903020102020204" pitchFamily="34" charset="0"/>
              </a:rPr>
              <a:t>Recap</a:t>
            </a:r>
            <a:endParaRPr lang="en-US" sz="8000" spc="-80" dirty="0">
              <a:solidFill>
                <a:srgbClr val="FFFFFF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92971" y="4593603"/>
            <a:ext cx="70258" cy="321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8361249" y="2803438"/>
            <a:ext cx="69553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Franklin Gothic Medium Cond" panose="020B06060304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39200" y="2951507"/>
            <a:ext cx="71243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Franklin Gothic Medium" panose="020B0603020102020204" pitchFamily="34" charset="0"/>
              </a:rPr>
              <a:t>Social Buzz </a:t>
            </a:r>
            <a:r>
              <a:rPr lang="en-IN" sz="2800" dirty="0" smtClean="0">
                <a:latin typeface="Franklin Gothic Medium" panose="020B0603020102020204" pitchFamily="34" charset="0"/>
              </a:rPr>
              <a:t>is a rapidly growing social media platform founded in 2010</a:t>
            </a:r>
            <a:r>
              <a:rPr lang="en-IN" sz="2800" b="1" dirty="0">
                <a:latin typeface="Franklin Gothic Medium" panose="020B0603020102020204" pitchFamily="34" charset="0"/>
              </a:rPr>
              <a:t> </a:t>
            </a:r>
            <a:r>
              <a:rPr lang="en-IN" sz="2800" dirty="0" smtClean="0">
                <a:latin typeface="Franklin Gothic Medium" panose="020B0603020102020204" pitchFamily="34" charset="0"/>
              </a:rPr>
              <a:t>that need to adapt quickly to it’s global scale.</a:t>
            </a:r>
          </a:p>
          <a:p>
            <a:r>
              <a:rPr lang="en-IN" sz="2800" dirty="0" smtClean="0">
                <a:latin typeface="Franklin Gothic Medium" panose="020B0603020102020204" pitchFamily="34" charset="0"/>
              </a:rPr>
              <a:t>Accenture has begun a 3 month POC focusing on these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Medium" panose="020B0603020102020204" pitchFamily="34" charset="0"/>
              </a:rPr>
              <a:t>An audit of their big data practice </a:t>
            </a:r>
            <a:endParaRPr lang="en-US" sz="2800" dirty="0" smtClean="0">
              <a:latin typeface="Franklin Gothic Medium" panose="020B06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Franklin Gothic Medium" panose="020B0603020102020204" pitchFamily="34" charset="0"/>
              </a:rPr>
              <a:t>Recommendations </a:t>
            </a:r>
            <a:r>
              <a:rPr lang="en-US" sz="2800" dirty="0">
                <a:latin typeface="Franklin Gothic Medium" panose="020B0603020102020204" pitchFamily="34" charset="0"/>
              </a:rPr>
              <a:t>for a successful IPO </a:t>
            </a:r>
            <a:endParaRPr lang="en-US" sz="2800" dirty="0" smtClean="0">
              <a:latin typeface="Franklin Gothic Medium" panose="020B06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Franklin Gothic Medium" panose="020B0603020102020204" pitchFamily="34" charset="0"/>
              </a:rPr>
              <a:t>An </a:t>
            </a:r>
            <a:r>
              <a:rPr lang="en-US" sz="2800" dirty="0">
                <a:latin typeface="Franklin Gothic Medium" panose="020B0603020102020204" pitchFamily="34" charset="0"/>
              </a:rPr>
              <a:t>analysis of their content categories that highlights the top 5 categories with the largest aggregate popularity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84591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6769" y="4841651"/>
            <a:ext cx="791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Over 100000 posts per day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3600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3.6M annual posts</a:t>
            </a:r>
            <a:endParaRPr lang="en-IN" sz="36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1497" y="7343837"/>
            <a:ext cx="7162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Difficult to handle such big data</a:t>
            </a:r>
            <a:endParaRPr lang="en-IN" sz="2800" dirty="0" smtClean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Analysis to find Buzz’s top 5 most popular categories of content.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Analysis of sentiment according to posts.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088234" y="1946542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483272" y="1028301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51148" y="6931132"/>
            <a:ext cx="2110184" cy="2165548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81007" y="1635344"/>
            <a:ext cx="3418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Franklin Gothic Heavy" panose="020B0903020102020204" pitchFamily="34" charset="0"/>
              </a:rPr>
              <a:t>Andrew Fleming</a:t>
            </a:r>
          </a:p>
          <a:p>
            <a:r>
              <a:rPr lang="en-IN" sz="2800" dirty="0" smtClean="0">
                <a:latin typeface="Franklin Gothic Medium Cond" panose="020B0606030402020204" pitchFamily="34" charset="0"/>
              </a:rPr>
              <a:t>Chief Technical Architect</a:t>
            </a:r>
            <a:endParaRPr lang="en-IN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81007" y="4701404"/>
            <a:ext cx="3046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Franklin Gothic Heavy" panose="020B0903020102020204" pitchFamily="34" charset="0"/>
              </a:rPr>
              <a:t>Marcus </a:t>
            </a:r>
            <a:r>
              <a:rPr lang="en-IN" sz="2800" dirty="0" err="1" smtClean="0">
                <a:latin typeface="Franklin Gothic Heavy" panose="020B0903020102020204" pitchFamily="34" charset="0"/>
              </a:rPr>
              <a:t>Rompton</a:t>
            </a:r>
            <a:endParaRPr lang="en-IN" sz="2800" dirty="0" smtClean="0">
              <a:latin typeface="Franklin Gothic Heavy" panose="020B0903020102020204" pitchFamily="34" charset="0"/>
            </a:endParaRPr>
          </a:p>
          <a:p>
            <a:r>
              <a:rPr lang="en-IN" sz="2800" dirty="0" smtClean="0">
                <a:latin typeface="Franklin Gothic Medium Cond" panose="020B0606030402020204" pitchFamily="34" charset="0"/>
              </a:rPr>
              <a:t>Senior Principle</a:t>
            </a:r>
            <a:endParaRPr lang="en-IN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101778" y="8054040"/>
            <a:ext cx="2357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 smtClean="0">
                <a:latin typeface="Franklin Gothic Heavy" panose="020B0903020102020204" pitchFamily="34" charset="0"/>
              </a:rPr>
              <a:t>Ramya</a:t>
            </a:r>
            <a:r>
              <a:rPr lang="en-IN" sz="2800" dirty="0" smtClean="0">
                <a:latin typeface="Franklin Gothic Heavy" panose="020B0903020102020204" pitchFamily="34" charset="0"/>
              </a:rPr>
              <a:t> Sri M</a:t>
            </a:r>
          </a:p>
          <a:p>
            <a:r>
              <a:rPr lang="en-IN" sz="2800" dirty="0" smtClean="0">
                <a:latin typeface="Franklin Gothic Medium Cond" panose="020B0606030402020204" pitchFamily="34" charset="0"/>
              </a:rPr>
              <a:t>Data Analyst</a:t>
            </a:r>
            <a:endParaRPr lang="en-IN" sz="2800" dirty="0">
              <a:latin typeface="Franklin Gothic Medium Cond" panose="020B0606030402020204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3272" y="992724"/>
            <a:ext cx="2103302" cy="213988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96" y="6941567"/>
            <a:ext cx="2107136" cy="2077015"/>
          </a:xfrm>
          <a:prstGeom prst="ellipse">
            <a:avLst/>
          </a:prstGeom>
          <a:ln w="63500" cap="rnd">
            <a:solidFill>
              <a:srgbClr val="00BA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71" y="337420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5347" y="1485900"/>
            <a:ext cx="3976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Data Understanding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64133" y="2902804"/>
            <a:ext cx="2952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Data Cleaning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98067" y="4605252"/>
            <a:ext cx="3069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Data Modelling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09726" y="6213735"/>
            <a:ext cx="2729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Data Analysis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245153" y="7888343"/>
            <a:ext cx="326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Uncover Insights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19997" y="3937270"/>
            <a:ext cx="398654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800" b="1" dirty="0" smtClean="0">
                <a:solidFill>
                  <a:srgbClr val="A100FF"/>
                </a:solidFill>
                <a:latin typeface="Franklin Gothic Demi Cond" panose="020B0706030402020204" pitchFamily="34" charset="0"/>
              </a:rPr>
              <a:t>16</a:t>
            </a:r>
          </a:p>
          <a:p>
            <a:endParaRPr lang="en-IN" dirty="0" smtClean="0"/>
          </a:p>
          <a:p>
            <a:r>
              <a:rPr lang="en-IN" sz="4400" dirty="0" smtClean="0">
                <a:latin typeface="Franklin Gothic Medium Cond" panose="020B0606030402020204" pitchFamily="34" charset="0"/>
              </a:rPr>
              <a:t>Unique Categories</a:t>
            </a:r>
            <a:endParaRPr lang="en-IN" sz="4400" dirty="0">
              <a:latin typeface="Franklin Gothic Medium Cond" panose="020B06060304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5733" y="3934106"/>
            <a:ext cx="519655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800" b="1" dirty="0" smtClean="0">
                <a:solidFill>
                  <a:srgbClr val="A100FF"/>
                </a:solidFill>
                <a:latin typeface="Franklin Gothic Demi Cond" panose="020B0706030402020204" pitchFamily="34" charset="0"/>
              </a:rPr>
              <a:t>Animal</a:t>
            </a:r>
          </a:p>
          <a:p>
            <a:endParaRPr lang="en-IN" dirty="0" smtClean="0"/>
          </a:p>
          <a:p>
            <a:r>
              <a:rPr lang="en-IN" sz="4400" dirty="0" smtClean="0">
                <a:latin typeface="Franklin Gothic Medium Cond" panose="020B0606030402020204" pitchFamily="34" charset="0"/>
              </a:rPr>
              <a:t>Most Favourite Category</a:t>
            </a:r>
            <a:endParaRPr lang="en-IN" sz="4400" dirty="0">
              <a:latin typeface="Franklin Gothic Medium Cond" panose="020B06060304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0" y="3965486"/>
            <a:ext cx="4926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 smtClean="0">
                <a:solidFill>
                  <a:srgbClr val="A100FF"/>
                </a:solidFill>
                <a:latin typeface="Franklin Gothic Demi Cond" panose="020B0706030402020204" pitchFamily="34" charset="0"/>
              </a:rPr>
              <a:t>56%</a:t>
            </a:r>
          </a:p>
          <a:p>
            <a:endParaRPr lang="en-IN" dirty="0"/>
          </a:p>
          <a:p>
            <a:pPr algn="ctr"/>
            <a:r>
              <a:rPr lang="en-IN" sz="4400" dirty="0" smtClean="0">
                <a:latin typeface="Franklin Gothic Medium Cond" panose="020B0606030402020204" pitchFamily="34" charset="0"/>
              </a:rPr>
              <a:t>Negative(sentiment)</a:t>
            </a:r>
            <a:endParaRPr lang="en-IN" sz="4400" dirty="0">
              <a:latin typeface="Franklin Gothic Medium Cond" panose="020B06060304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34804" y="1844171"/>
            <a:ext cx="6850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rgbClr val="A100FF"/>
                </a:solidFill>
                <a:latin typeface="Franklin Gothic Demi Cond" panose="020B0706030402020204" pitchFamily="34" charset="0"/>
              </a:rPr>
              <a:t>MAY</a:t>
            </a:r>
            <a:r>
              <a:rPr lang="en-IN" dirty="0"/>
              <a:t> </a:t>
            </a:r>
            <a:r>
              <a:rPr lang="en-IN" sz="4400" dirty="0" smtClean="0">
                <a:latin typeface="Franklin Gothic Medium Cond" panose="020B0606030402020204" pitchFamily="34" charset="0"/>
              </a:rPr>
              <a:t>With </a:t>
            </a:r>
            <a:r>
              <a:rPr lang="en-IN" sz="4400" dirty="0">
                <a:latin typeface="Franklin Gothic Medium Cond" panose="020B0606030402020204" pitchFamily="34" charset="0"/>
              </a:rPr>
              <a:t>most </a:t>
            </a:r>
            <a:r>
              <a:rPr lang="en-IN" sz="4400" dirty="0" err="1">
                <a:latin typeface="Franklin Gothic Medium Cond" panose="020B0606030402020204" pitchFamily="34" charset="0"/>
              </a:rPr>
              <a:t>no.of</a:t>
            </a:r>
            <a:r>
              <a:rPr lang="en-IN" sz="4400" dirty="0">
                <a:latin typeface="Franklin Gothic Medium Cond" panose="020B0606030402020204" pitchFamily="34" charset="0"/>
              </a:rPr>
              <a:t> </a:t>
            </a:r>
            <a:r>
              <a:rPr lang="en-IN" sz="4400" dirty="0" smtClean="0">
                <a:latin typeface="Franklin Gothic Medium Cond" panose="020B0606030402020204" pitchFamily="34" charset="0"/>
              </a:rPr>
              <a:t>posts</a:t>
            </a:r>
            <a:endParaRPr lang="en-IN" sz="4400" dirty="0"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139643"/>
              </p:ext>
            </p:extLst>
          </p:nvPr>
        </p:nvGraphicFramePr>
        <p:xfrm>
          <a:off x="2724116" y="1685151"/>
          <a:ext cx="14274184" cy="716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82290"/>
              </p:ext>
            </p:extLst>
          </p:nvPr>
        </p:nvGraphicFramePr>
        <p:xfrm>
          <a:off x="2869535" y="1359447"/>
          <a:ext cx="7153491" cy="7228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935896"/>
              </p:ext>
            </p:extLst>
          </p:nvPr>
        </p:nvGraphicFramePr>
        <p:xfrm>
          <a:off x="3169898" y="2033772"/>
          <a:ext cx="6507502" cy="610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416938"/>
              </p:ext>
            </p:extLst>
          </p:nvPr>
        </p:nvGraphicFramePr>
        <p:xfrm>
          <a:off x="10185940" y="2134920"/>
          <a:ext cx="7620000" cy="5980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347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Graphik Regular</vt:lpstr>
      <vt:lpstr>Franklin Gothic Demi Cond</vt:lpstr>
      <vt:lpstr>Clear Sans Regular Bold</vt:lpstr>
      <vt:lpstr>Wingdings</vt:lpstr>
      <vt:lpstr>Arial</vt:lpstr>
      <vt:lpstr>Franklin Gothic Heavy</vt:lpstr>
      <vt:lpstr>Franklin Gothic Medium Cond</vt:lpstr>
      <vt:lpstr>Franklin Gothic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Asus</cp:lastModifiedBy>
  <cp:revision>26</cp:revision>
  <dcterms:created xsi:type="dcterms:W3CDTF">2006-08-16T00:00:00Z</dcterms:created>
  <dcterms:modified xsi:type="dcterms:W3CDTF">2024-09-15T14:18:08Z</dcterms:modified>
  <dc:identifier>DAEhDyfaYKE</dc:identifier>
</cp:coreProperties>
</file>